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В1,Display Only,A,0,2,27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764704"/>
            <a:ext cx="8393242" cy="2520280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en-US" sz="5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ru-RU" sz="5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1. Периодический закон Д.И. Менделеева</a:t>
            </a:r>
            <a:endParaRPr lang="ru-RU" sz="5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</a:t>
            </a:r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</a:t>
            </a:r>
            <a:r>
              <a:rPr lang="en-US" sz="3200" b="1" dirty="0" smtClean="0">
                <a:solidFill>
                  <a:srgbClr val="002060"/>
                </a:solidFill>
              </a:rPr>
              <a:t>6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D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157192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229200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668" y="260648"/>
            <a:ext cx="8838665" cy="484748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ряду химических элементов </a:t>
            </a:r>
          </a:p>
          <a:p>
            <a:pPr algn="ctr"/>
            <a:r>
              <a:rPr lang="ru-RU" sz="3000" b="1" dirty="0" err="1" smtClean="0">
                <a:solidFill>
                  <a:srgbClr val="002060"/>
                </a:solidFill>
              </a:rPr>
              <a:t>Ge</a:t>
            </a:r>
            <a:r>
              <a:rPr lang="ru-RU" sz="3000" b="1" dirty="0" smtClean="0">
                <a:solidFill>
                  <a:srgbClr val="002060"/>
                </a:solidFill>
              </a:rPr>
              <a:t> → </a:t>
            </a:r>
            <a:r>
              <a:rPr lang="ru-RU" sz="3000" b="1" dirty="0" err="1" smtClean="0">
                <a:solidFill>
                  <a:srgbClr val="002060"/>
                </a:solidFill>
              </a:rPr>
              <a:t>Si</a:t>
            </a:r>
            <a:r>
              <a:rPr lang="ru-RU" sz="3000" b="1" dirty="0" smtClean="0">
                <a:solidFill>
                  <a:srgbClr val="002060"/>
                </a:solidFill>
              </a:rPr>
              <a:t> → C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увеличиваются радиусы атомов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</a:t>
            </a:r>
            <a:r>
              <a:rPr lang="ru-RU" sz="3000" b="1" dirty="0" err="1" smtClean="0"/>
              <a:t>электроотрицательность</a:t>
            </a:r>
            <a:r>
              <a:rPr lang="ru-RU" sz="3000" b="1" dirty="0" smtClean="0"/>
              <a:t>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усиливаются кислотные свойства их высших оксидов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возрастает значение высшей степени окисления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число электронов во внешнем электронном слое атомов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97152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869160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668" y="404664"/>
            <a:ext cx="8838665" cy="392415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Значения высших степеней окисления элементов увеличиваются в рядах: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smtClean="0"/>
              <a:t>Al → P → Cl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smtClean="0"/>
              <a:t>Se → S → O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smtClean="0"/>
              <a:t>C → Si → </a:t>
            </a:r>
            <a:r>
              <a:rPr lang="de-DE" sz="3000" b="1" dirty="0" err="1" smtClean="0"/>
              <a:t>Ge</a:t>
            </a:r>
            <a:endParaRPr lang="de-DE" sz="3000" b="1" dirty="0" smtClean="0"/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err="1" smtClean="0"/>
              <a:t>Ge</a:t>
            </a:r>
            <a:r>
              <a:rPr lang="de-DE" sz="3000" b="1" dirty="0" smtClean="0"/>
              <a:t> → As → Se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err="1" smtClean="0"/>
              <a:t>Be</a:t>
            </a:r>
            <a:r>
              <a:rPr lang="de-DE" sz="3000" b="1" dirty="0" smtClean="0"/>
              <a:t> → Mg → </a:t>
            </a:r>
            <a:r>
              <a:rPr lang="de-DE" sz="3000" b="1" dirty="0" err="1" smtClean="0"/>
              <a:t>Ca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94116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1317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7758" y="404664"/>
            <a:ext cx="8928484" cy="438581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ряду химических элементов </a:t>
            </a:r>
          </a:p>
          <a:p>
            <a:pPr algn="ctr"/>
            <a:r>
              <a:rPr lang="ru-RU" sz="3000" b="1" dirty="0" err="1" smtClean="0">
                <a:solidFill>
                  <a:srgbClr val="002060"/>
                </a:solidFill>
              </a:rPr>
              <a:t>Li</a:t>
            </a:r>
            <a:r>
              <a:rPr lang="ru-RU" sz="3000" b="1" dirty="0" smtClean="0">
                <a:solidFill>
                  <a:srgbClr val="002060"/>
                </a:solidFill>
              </a:rPr>
              <a:t> → </a:t>
            </a:r>
            <a:r>
              <a:rPr lang="ru-RU" sz="3000" b="1" dirty="0" err="1" smtClean="0">
                <a:solidFill>
                  <a:srgbClr val="002060"/>
                </a:solidFill>
              </a:rPr>
              <a:t>Na</a:t>
            </a:r>
            <a:r>
              <a:rPr lang="ru-RU" sz="3000" b="1" dirty="0" smtClean="0">
                <a:solidFill>
                  <a:srgbClr val="002060"/>
                </a:solidFill>
              </a:rPr>
              <a:t> → K → </a:t>
            </a:r>
            <a:r>
              <a:rPr lang="ru-RU" sz="3000" b="1" dirty="0" err="1" smtClean="0">
                <a:solidFill>
                  <a:srgbClr val="002060"/>
                </a:solidFill>
              </a:rPr>
              <a:t>Rb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число электронов во внешнем слое атома 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уменьшается число электронных слоёв в атомах 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уменьшается число протонов в ядрах атомов 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усиливаются металлические свойства 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радиус атома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725144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4797152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647" y="476672"/>
            <a:ext cx="8640706" cy="392415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порядке усиления основных свойств </a:t>
            </a:r>
            <a:r>
              <a:rPr lang="ru-RU" sz="3000" b="1" dirty="0" err="1" smtClean="0">
                <a:solidFill>
                  <a:srgbClr val="002060"/>
                </a:solidFill>
              </a:rPr>
              <a:t>гидроксиды</a:t>
            </a:r>
            <a:r>
              <a:rPr lang="ru-RU" sz="3000" b="1" dirty="0" smtClean="0">
                <a:solidFill>
                  <a:srgbClr val="002060"/>
                </a:solidFill>
              </a:rPr>
              <a:t> расположены в ряду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err="1" smtClean="0"/>
              <a:t>RbOH</a:t>
            </a:r>
            <a:r>
              <a:rPr lang="ru-RU" sz="3000" b="1" dirty="0" smtClean="0"/>
              <a:t>–KOH–</a:t>
            </a:r>
            <a:r>
              <a:rPr lang="ru-RU" sz="3000" b="1" dirty="0" err="1" smtClean="0"/>
              <a:t>NaOH</a:t>
            </a:r>
            <a:endParaRPr lang="ru-RU" sz="3000" b="1" dirty="0" smtClean="0"/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err="1" smtClean="0"/>
              <a:t>Mg</a:t>
            </a:r>
            <a:r>
              <a:rPr lang="ru-RU" sz="3000" b="1" dirty="0" smtClean="0"/>
              <a:t>(OH)</a:t>
            </a:r>
            <a:r>
              <a:rPr lang="ru-RU" sz="3000" b="1" baseline="-25000" dirty="0" smtClean="0"/>
              <a:t>2</a:t>
            </a:r>
            <a:r>
              <a:rPr lang="ru-RU" sz="3000" b="1" dirty="0" smtClean="0"/>
              <a:t>–</a:t>
            </a:r>
            <a:r>
              <a:rPr lang="ru-RU" sz="3000" b="1" dirty="0" err="1" smtClean="0"/>
              <a:t>NaOH</a:t>
            </a:r>
            <a:r>
              <a:rPr lang="ru-RU" sz="3000" b="1" dirty="0" smtClean="0"/>
              <a:t>–KOH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err="1" smtClean="0"/>
              <a:t>NaOH</a:t>
            </a:r>
            <a:r>
              <a:rPr lang="ru-RU" sz="3000" b="1" dirty="0" smtClean="0"/>
              <a:t>–</a:t>
            </a:r>
            <a:r>
              <a:rPr lang="ru-RU" sz="3000" b="1" dirty="0" err="1" smtClean="0"/>
              <a:t>Mg</a:t>
            </a:r>
            <a:r>
              <a:rPr lang="ru-RU" sz="3000" b="1" dirty="0" smtClean="0"/>
              <a:t>(OH)</a:t>
            </a:r>
            <a:r>
              <a:rPr lang="ru-RU" sz="3000" b="1" baseline="-25000" dirty="0" smtClean="0"/>
              <a:t>2</a:t>
            </a:r>
            <a:r>
              <a:rPr lang="ru-RU" sz="3000" b="1" dirty="0" smtClean="0"/>
              <a:t>–</a:t>
            </a:r>
            <a:r>
              <a:rPr lang="ru-RU" sz="3000" b="1" dirty="0" err="1" smtClean="0"/>
              <a:t>Al</a:t>
            </a:r>
            <a:r>
              <a:rPr lang="ru-RU" sz="3000" b="1" dirty="0" smtClean="0"/>
              <a:t>(OH)</a:t>
            </a:r>
            <a:r>
              <a:rPr lang="ru-RU" sz="3000" b="1" baseline="-25000" dirty="0" smtClean="0"/>
              <a:t>3</a:t>
            </a:r>
            <a:endParaRPr lang="ru-RU" sz="3000" b="1" dirty="0" smtClean="0"/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err="1" smtClean="0"/>
              <a:t>Ba</a:t>
            </a:r>
            <a:r>
              <a:rPr lang="de-DE" sz="3000" b="1" dirty="0" smtClean="0"/>
              <a:t>(OH)</a:t>
            </a:r>
            <a:r>
              <a:rPr lang="de-DE" sz="3000" b="1" baseline="-25000" dirty="0" smtClean="0"/>
              <a:t>2</a:t>
            </a:r>
            <a:r>
              <a:rPr lang="de-DE" sz="3000" b="1" dirty="0" smtClean="0"/>
              <a:t>–Sr(OH)</a:t>
            </a:r>
            <a:r>
              <a:rPr lang="de-DE" sz="3000" b="1" baseline="-25000" dirty="0" smtClean="0"/>
              <a:t>2</a:t>
            </a:r>
            <a:r>
              <a:rPr lang="de-DE" sz="3000" b="1" dirty="0" smtClean="0"/>
              <a:t>–Mg(OH)</a:t>
            </a:r>
            <a:r>
              <a:rPr lang="de-DE" sz="3000" b="1" baseline="-25000" dirty="0" smtClean="0"/>
              <a:t>2</a:t>
            </a:r>
            <a:endParaRPr lang="ru-RU" sz="3000" b="1" dirty="0" smtClean="0"/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err="1" smtClean="0"/>
              <a:t>Ca</a:t>
            </a:r>
            <a:r>
              <a:rPr lang="de-DE" sz="3000" b="1" dirty="0" smtClean="0"/>
              <a:t>(OH)</a:t>
            </a:r>
            <a:r>
              <a:rPr lang="de-DE" sz="3000" b="1" baseline="-25000" dirty="0" smtClean="0"/>
              <a:t>2</a:t>
            </a:r>
            <a:r>
              <a:rPr lang="de-DE" sz="3000" b="1" dirty="0" smtClean="0"/>
              <a:t>–Sr(OH)</a:t>
            </a:r>
            <a:r>
              <a:rPr lang="de-DE" sz="3000" b="1" baseline="-25000" dirty="0" smtClean="0"/>
              <a:t>2</a:t>
            </a:r>
            <a:r>
              <a:rPr lang="de-DE" sz="3000" b="1" dirty="0" smtClean="0"/>
              <a:t>–RbOH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D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494116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1317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5823" y="404664"/>
            <a:ext cx="8892354" cy="438581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ряду химических элементов </a:t>
            </a:r>
          </a:p>
          <a:p>
            <a:pPr algn="ctr"/>
            <a:r>
              <a:rPr lang="ru-RU" sz="3000" b="1" dirty="0" err="1" smtClean="0">
                <a:solidFill>
                  <a:srgbClr val="002060"/>
                </a:solidFill>
              </a:rPr>
              <a:t>Li</a:t>
            </a:r>
            <a:r>
              <a:rPr lang="ru-RU" sz="3000" b="1" dirty="0" smtClean="0">
                <a:solidFill>
                  <a:srgbClr val="002060"/>
                </a:solidFill>
              </a:rPr>
              <a:t> → </a:t>
            </a:r>
            <a:r>
              <a:rPr lang="ru-RU" sz="3000" b="1" dirty="0" err="1" smtClean="0">
                <a:solidFill>
                  <a:srgbClr val="002060"/>
                </a:solidFill>
              </a:rPr>
              <a:t>Be</a:t>
            </a:r>
            <a:r>
              <a:rPr lang="ru-RU" sz="3000" b="1" dirty="0" smtClean="0">
                <a:solidFill>
                  <a:srgbClr val="002060"/>
                </a:solidFill>
              </a:rPr>
              <a:t> → B → C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число электронов во внешнем слое атома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уменьшается число электронных слоёв в атомах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значение высшей валентности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уменьшается число протонов в ядрах атомов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уменьшается </a:t>
            </a:r>
            <a:r>
              <a:rPr lang="ru-RU" sz="3000" b="1" dirty="0" err="1" smtClean="0"/>
              <a:t>электроотрицательность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C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229200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01208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668" y="260648"/>
            <a:ext cx="8838665" cy="484748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ряду химических элементов </a:t>
            </a:r>
          </a:p>
          <a:p>
            <a:pPr algn="ctr"/>
            <a:r>
              <a:rPr lang="ru-RU" sz="3000" b="1" dirty="0" err="1" smtClean="0">
                <a:solidFill>
                  <a:srgbClr val="002060"/>
                </a:solidFill>
              </a:rPr>
              <a:t>As</a:t>
            </a:r>
            <a:r>
              <a:rPr lang="ru-RU" sz="3000" b="1" dirty="0" smtClean="0">
                <a:solidFill>
                  <a:srgbClr val="002060"/>
                </a:solidFill>
              </a:rPr>
              <a:t> → P → N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радиус атомов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</a:t>
            </a:r>
            <a:r>
              <a:rPr lang="ru-RU" sz="3000" b="1" dirty="0" err="1" smtClean="0"/>
              <a:t>электроотрицательность</a:t>
            </a:r>
            <a:endParaRPr lang="ru-RU" sz="3000" b="1" dirty="0" smtClean="0"/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усиливаются кислотные свойства высших оксидов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возрастает значение высшей степени окисления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число электронов во внешнем электронном слое атомов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D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229200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01208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668" y="404664"/>
            <a:ext cx="8838665" cy="46782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ряду химических элементов </a:t>
            </a:r>
          </a:p>
          <a:p>
            <a:pPr algn="ctr"/>
            <a:r>
              <a:rPr lang="ru-RU" sz="3000" b="1" dirty="0" err="1" smtClean="0">
                <a:solidFill>
                  <a:srgbClr val="002060"/>
                </a:solidFill>
              </a:rPr>
              <a:t>Cl</a:t>
            </a:r>
            <a:r>
              <a:rPr lang="ru-RU" sz="3000" b="1" dirty="0" smtClean="0">
                <a:solidFill>
                  <a:srgbClr val="002060"/>
                </a:solidFill>
              </a:rPr>
              <a:t> → </a:t>
            </a:r>
            <a:r>
              <a:rPr lang="ru-RU" sz="3000" b="1" dirty="0" err="1" smtClean="0">
                <a:solidFill>
                  <a:srgbClr val="002060"/>
                </a:solidFill>
              </a:rPr>
              <a:t>Br</a:t>
            </a:r>
            <a:r>
              <a:rPr lang="ru-RU" sz="3000" b="1" dirty="0" smtClean="0">
                <a:solidFill>
                  <a:srgbClr val="002060"/>
                </a:solidFill>
              </a:rPr>
              <a:t> → I</a:t>
            </a:r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увеличиваются радиусы атомов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уменьшается </a:t>
            </a:r>
            <a:r>
              <a:rPr lang="ru-RU" sz="3000" b="1" dirty="0" err="1" smtClean="0"/>
              <a:t>электроотрицательность</a:t>
            </a:r>
            <a:r>
              <a:rPr lang="ru-RU" sz="3000" b="1" dirty="0" smtClean="0"/>
              <a:t> атомов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усиливаются неметаллические свойства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возрастает значение высшей степени окисления элементов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увеличивается число электронов во внешнем электронном слое атомов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A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668" y="404664"/>
            <a:ext cx="8838665" cy="438581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каких рядах химические элементы расположены в порядке уменьшения кислотных свойств высших оксидов?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smtClean="0"/>
              <a:t>B → C → N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smtClean="0"/>
              <a:t>P →Si → Al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smtClean="0"/>
              <a:t>Cl → </a:t>
            </a:r>
            <a:r>
              <a:rPr lang="de-DE" sz="3000" b="1" dirty="0" err="1" smtClean="0"/>
              <a:t>Br</a:t>
            </a:r>
            <a:r>
              <a:rPr lang="de-DE" sz="3000" b="1" dirty="0" smtClean="0"/>
              <a:t> → I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smtClean="0"/>
              <a:t>P → S → Cl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de-DE" sz="3000" b="1" dirty="0" err="1" smtClean="0"/>
              <a:t>Ca</a:t>
            </a:r>
            <a:r>
              <a:rPr lang="de-DE" sz="3000" b="1" dirty="0" smtClean="0"/>
              <a:t> → Mg → </a:t>
            </a:r>
            <a:r>
              <a:rPr lang="de-DE" sz="3000" b="1" dirty="0" err="1" smtClean="0"/>
              <a:t>Be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013176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085184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668" y="404664"/>
            <a:ext cx="8838665" cy="438581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порядке уменьшения числа электронов во внешнем слое расположены химические элементы следующих рядов: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pt-BR" sz="3000" b="1" dirty="0" smtClean="0"/>
              <a:t>N – O – F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pt-BR" sz="3000" b="1" dirty="0" smtClean="0"/>
              <a:t>C – Si – Ge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pt-BR" sz="3000" b="1" dirty="0" smtClean="0"/>
              <a:t>Al – Mg – Na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pt-BR" sz="3000" b="1" dirty="0" smtClean="0"/>
              <a:t>C – N – O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pt-BR" sz="3000" b="1" dirty="0" smtClean="0"/>
              <a:t>Br – Se – As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B,60,2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5301208"/>
          <a:ext cx="7344816" cy="1224136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36204"/>
                <a:gridCol w="1836204"/>
                <a:gridCol w="1836204"/>
                <a:gridCol w="183620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547664" y="5373216"/>
            <a:ext cx="6048672" cy="504056"/>
            <a:chOff x="1727176" y="5589240"/>
            <a:chExt cx="6048672" cy="504056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27176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599384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715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271792" y="558924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668" y="332656"/>
            <a:ext cx="8838665" cy="487825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Общим для натрия и алюминия является</a:t>
            </a:r>
          </a:p>
          <a:p>
            <a:pPr algn="ctr"/>
            <a:endParaRPr lang="ru-RU" sz="1100" b="1" dirty="0" smtClean="0">
              <a:solidFill>
                <a:srgbClr val="002060"/>
              </a:solidFill>
            </a:endParaRP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наличие 12 протонов в ядрах их атомов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нахождение валентных электронов в третьем электронном слое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образование простых веществ-металлов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существование в природе в виде двухатомных молекул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arenR"/>
            </a:pPr>
            <a:r>
              <a:rPr lang="ru-RU" sz="3000" b="1" dirty="0" smtClean="0"/>
              <a:t>образование ими высших оксидов с общей формулой Э</a:t>
            </a:r>
            <a:r>
              <a:rPr lang="ru-RU" sz="3000" b="1" baseline="-25000" dirty="0" smtClean="0"/>
              <a:t>2</a:t>
            </a:r>
            <a:r>
              <a:rPr lang="ru-RU" sz="3000" b="1" dirty="0" smtClean="0"/>
              <a:t>О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663</Words>
  <Application>Microsoft Office PowerPoint</Application>
  <PresentationFormat>Экран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38</cp:revision>
  <dcterms:created xsi:type="dcterms:W3CDTF">2013-03-03T11:29:53Z</dcterms:created>
  <dcterms:modified xsi:type="dcterms:W3CDTF">2013-08-13T07:41:39Z</dcterms:modified>
</cp:coreProperties>
</file>